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8" r:id="rId2"/>
    <p:sldId id="279" r:id="rId3"/>
    <p:sldId id="266" r:id="rId4"/>
    <p:sldId id="272" r:id="rId5"/>
    <p:sldId id="275" r:id="rId6"/>
    <p:sldId id="276" r:id="rId7"/>
    <p:sldId id="277" r:id="rId8"/>
    <p:sldId id="278" r:id="rId9"/>
    <p:sldId id="257" r:id="rId10"/>
    <p:sldId id="273" r:id="rId11"/>
    <p:sldId id="282" r:id="rId12"/>
    <p:sldId id="267" r:id="rId13"/>
    <p:sldId id="269" r:id="rId14"/>
    <p:sldId id="283" r:id="rId15"/>
    <p:sldId id="280" r:id="rId16"/>
    <p:sldId id="28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32" autoAdjust="0"/>
  </p:normalViewPr>
  <p:slideViewPr>
    <p:cSldViewPr snapToGrid="0">
      <p:cViewPr varScale="1">
        <p:scale>
          <a:sx n="75" d="100"/>
          <a:sy n="75" d="100"/>
        </p:scale>
        <p:origin x="9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1B758-D438-4B3F-A205-19E10A671A4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60111-4977-4DFC-AF1C-439F89BA6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1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MSAA Project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24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0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Elements of the proposed</a:t>
            </a:r>
            <a:r>
              <a:rPr lang="en-US" baseline="0" dirty="0"/>
              <a:t> hypothetical TMCC system – per customer/stakeholder needs.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1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Proposed</a:t>
            </a:r>
            <a:r>
              <a:rPr lang="en-US" baseline="0" dirty="0"/>
              <a:t> hypothetical TMCC system – high-level architecture.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3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Elements of the proposed</a:t>
            </a:r>
            <a:r>
              <a:rPr lang="en-US" baseline="0" dirty="0"/>
              <a:t> hypothetical TMCC system – per customer/stakeholder needs.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23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Summarize Presentation: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5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Summarize Presentation: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6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6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Location: San Luis Obispo, CA;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SLO city is home to ~45,000 persons;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SLO County is home to 269,637 (2010 Census) persons;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Covers 3,299 square miles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 county has multiple municipalities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7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</a:t>
            </a:r>
            <a:r>
              <a:rPr lang="en-US" baseline="0" dirty="0"/>
              <a:t> project Deliverable.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8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MSAA Project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7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83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4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refresher - why develop a Concept</a:t>
            </a:r>
            <a:r>
              <a:rPr lang="en-US" baseline="0" dirty="0"/>
              <a:t> of Operations (ConOps)?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87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Elements of the proposed</a:t>
            </a:r>
            <a:r>
              <a:rPr lang="en-US" baseline="0" dirty="0"/>
              <a:t> hypothetical TMCC system – per customer/stakeholder needs.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111-4977-4DFC-AF1C-439F89BA6D7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9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9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8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5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6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5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2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0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5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9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6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10/22/2015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F400-0956-4FC2-A90E-C3B04518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8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ide-on.org/msaa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hafmt@ao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omcpherson@slorta.org" TargetMode="External"/><Relationship Id="rId4" Type="http://schemas.openxmlformats.org/officeDocument/2006/relationships/hyperlink" Target="mailto:gstraw@slort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s.fhwa.dot.gov/publications/seitsguide/section3.htm" TargetMode="Externa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36" y="291384"/>
            <a:ext cx="1956996" cy="1313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855" y="1344572"/>
            <a:ext cx="112433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County, CA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 Management Coordination Center (TMCC)</a:t>
            </a:r>
          </a:p>
          <a:p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Transit Administration 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Mobility Services for All Americans (MSAA) Initiative</a:t>
            </a:r>
          </a:p>
          <a:p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USDOT Workshop: “Mobility and Technology Solutions for Coordinated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Services Transportation Systems”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by: Todd Allen, RouteMatch Software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Asheville, North Carolina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3, 2016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5455" y="2343295"/>
            <a:ext cx="8711381" cy="9832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9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996"/>
            <a:ext cx="8377084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94200"/>
            <a:ext cx="11099799" cy="503775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Status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Ongoing Stakeholder Engagement – Absolutely Critical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Stakeholder Meetings</a:t>
            </a:r>
          </a:p>
          <a:p>
            <a:pPr marL="1260475" lvl="2" indent="-346075">
              <a:buFont typeface="Wingdings" panose="05000000000000000000" pitchFamily="2" charset="2"/>
              <a:buChar char="ü"/>
            </a:pPr>
            <a:r>
              <a:rPr lang="en-US" sz="2400" dirty="0"/>
              <a:t>TMCC Advisory Committee – held quarterly.</a:t>
            </a:r>
          </a:p>
          <a:p>
            <a:pPr marL="1260475" lvl="2" indent="-346075">
              <a:buFont typeface="Wingdings" panose="05000000000000000000" pitchFamily="2" charset="2"/>
              <a:buChar char="ü"/>
            </a:pPr>
            <a:r>
              <a:rPr lang="en-US" sz="2400" dirty="0"/>
              <a:t>Subcommittee (3) meetings – Held monthly (Transportation Providers, Technology, Riders/Users).</a:t>
            </a:r>
          </a:p>
          <a:p>
            <a:pPr marL="1260475" lvl="2" indent="-346075">
              <a:buFont typeface="Wingdings" panose="05000000000000000000" pitchFamily="2" charset="2"/>
              <a:buChar char="ü"/>
            </a:pPr>
            <a:r>
              <a:rPr lang="en-US" sz="2400" dirty="0"/>
              <a:t>Facilitates open/transparent project dialogue among partners.</a:t>
            </a:r>
          </a:p>
          <a:p>
            <a:pPr marL="1260475" lvl="2" indent="-346075">
              <a:buFont typeface="Wingdings" panose="05000000000000000000" pitchFamily="2" charset="2"/>
              <a:buChar char="ü"/>
            </a:pPr>
            <a:r>
              <a:rPr lang="en-US" sz="2400" dirty="0"/>
              <a:t>Encourages “buy-in” or understanding and agreement among stakeholders.</a:t>
            </a:r>
          </a:p>
          <a:p>
            <a:pPr marL="1260475" lvl="2" indent="-346075">
              <a:buFont typeface="Wingdings" panose="05000000000000000000" pitchFamily="2" charset="2"/>
              <a:buChar char="ü"/>
            </a:pPr>
            <a:r>
              <a:rPr lang="en-US" sz="2400" dirty="0"/>
              <a:t>Transportation Provider board inclusion at key decision points.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Regular Communication</a:t>
            </a:r>
          </a:p>
          <a:p>
            <a:pPr marL="1260475" lvl="2" indent="-346075">
              <a:buFont typeface="Wingdings" panose="05000000000000000000" pitchFamily="2" charset="2"/>
              <a:buChar char="ü"/>
            </a:pPr>
            <a:r>
              <a:rPr lang="en-US" sz="2400" dirty="0"/>
              <a:t>Regular project communication with stakeholders – find the right balance of information sharing and preferred medium.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375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996"/>
            <a:ext cx="8377084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94200"/>
            <a:ext cx="11099799" cy="503775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Status</a:t>
            </a:r>
          </a:p>
          <a:p>
            <a:r>
              <a:rPr lang="en-US" sz="2400" b="1" dirty="0"/>
              <a:t>Addressing Institutional Challenges (examples)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Transportation Providers</a:t>
            </a:r>
          </a:p>
          <a:p>
            <a:pPr marL="1260475" lvl="2" indent="-346075">
              <a:buFont typeface="Wingdings" panose="05000000000000000000" pitchFamily="2" charset="2"/>
              <a:buChar char="ü"/>
            </a:pPr>
            <a:r>
              <a:rPr lang="en-US" sz="2200" dirty="0"/>
              <a:t>Inter-agency agreements and business processes, services/requirements, cost/accounting, organized labor contractual requirements, trips sharing/ownership (customer care), driver training, insurance, maintenance, communication, service provision consistency, etc.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Funding Sustainability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Technology systems</a:t>
            </a:r>
          </a:p>
          <a:p>
            <a:pPr marL="1260475" lvl="2" indent="-346075">
              <a:buFont typeface="Wingdings" panose="05000000000000000000" pitchFamily="2" charset="2"/>
              <a:buChar char="ü"/>
            </a:pPr>
            <a:r>
              <a:rPr lang="en-US" sz="2200" dirty="0"/>
              <a:t>Transportation Provider - ITS, telephony.</a:t>
            </a:r>
          </a:p>
          <a:p>
            <a:pPr marL="1260475" lvl="2" indent="-346075">
              <a:buFont typeface="Wingdings" panose="05000000000000000000" pitchFamily="2" charset="2"/>
              <a:buChar char="ü"/>
            </a:pPr>
            <a:r>
              <a:rPr lang="en-US" sz="2200" dirty="0"/>
              <a:t>TMCC access for all persons.</a:t>
            </a:r>
          </a:p>
          <a:p>
            <a:pPr marL="1260475" lvl="2" indent="-346075">
              <a:buFont typeface="Wingdings" panose="05000000000000000000" pitchFamily="2" charset="2"/>
              <a:buChar char="ü"/>
            </a:pPr>
            <a:r>
              <a:rPr lang="en-US" sz="2200" dirty="0"/>
              <a:t>Existing vs. future communication platforms (i.e. 511, 211, and others).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/>
              <a:t>Ongoing Transportation Coordination Discussion 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Timing.  MSAA process and recently completed regional coordination plan have expanded ongoing, regular topic-related discussion.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MSAA has facilitated new stakeholders in the coordination conversation.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708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996"/>
            <a:ext cx="8377084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94200"/>
            <a:ext cx="11201399" cy="50377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Status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Proposed Hypothetical TMCC System: Elements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TMCC Focus: </a:t>
            </a:r>
            <a:r>
              <a:rPr lang="en-US" sz="2000" dirty="0"/>
              <a:t>Customer access to transportation information and demand response transportation (DRT) provider services.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Customer Access Methods: </a:t>
            </a:r>
            <a:r>
              <a:rPr lang="en-US" sz="2000" dirty="0"/>
              <a:t>In-Person; Telephone; Website, and Mobile App.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Staff Web Portal: </a:t>
            </a:r>
            <a:r>
              <a:rPr lang="en-US" sz="2000" dirty="0"/>
              <a:t>Quick staff access to specific website elements (i.e. trip reservations) for enhanced customer service.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TMCC Database and Data Dictionary:</a:t>
            </a:r>
            <a:r>
              <a:rPr lang="en-US" sz="2000" dirty="0"/>
              <a:t> Centralized data and definitions (what to do with the data?).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Application Program Interfaces (API): </a:t>
            </a:r>
            <a:r>
              <a:rPr lang="en-US" sz="2000" dirty="0"/>
              <a:t>Electronic “connectors” between the database/data dictionary and the DRT service providers.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DRT Service Providers: </a:t>
            </a:r>
            <a:r>
              <a:rPr lang="en-US" sz="2000" dirty="0"/>
              <a:t>Leverage existing technologies to support TMCC services.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217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13</a:t>
            </a:fld>
            <a:endParaRPr lang="en-US" sz="1400" dirty="0"/>
          </a:p>
        </p:txBody>
      </p:sp>
      <p:pic>
        <p:nvPicPr>
          <p:cNvPr id="10" name="Picture 9" descr="Figure 2 provides an overview of the proposed TMCC System." title="Figure 2. Proposed TMCC High Level System Diagram (Customer Access Perspective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171"/>
            <a:ext cx="12192000" cy="6266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82320" y="111760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 County TMCC Project - Proposed Hypothetical System High-Level Architecture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87433"/>
            <a:ext cx="12192000" cy="3738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31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996"/>
            <a:ext cx="8377084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080"/>
            <a:ext cx="11201399" cy="52028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Status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 Hypothetical TMCC System: Customer Services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Real-Time DRT Services (examples)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Trip scheduling across multiple DRT Providers – based on service availability.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Secure customer login and “new customer” registration capability.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Proposed DRT trip fare cost information availability.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Provide real-time DRT Provider vehicle arrival information.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Common fare system.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Trip scheduling confirmation and verification.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Access to scheduled and completed trip history.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Transportation Information (examples)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DRT and Fixed Route (FR) transit provider information (routes, schedules, contact information, physical location).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Links to 511, 211, Regional Ride Share, and other project stakeholders.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Trip itinerary journey planning.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Access to live staff with direct call transfer capability to project stakeholders.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252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996"/>
            <a:ext cx="8377084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94200"/>
            <a:ext cx="11201399" cy="50377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Steps…</a:t>
            </a:r>
            <a:endParaRPr lang="en-US" sz="2400" b="1" dirty="0"/>
          </a:p>
          <a:p>
            <a:r>
              <a:rPr lang="en-US" sz="2400" b="1" dirty="0"/>
              <a:t>Upcoming Project Deliverables - Preparation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System Requirements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High-Level System Design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Phased Implementation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Final Report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b="1" dirty="0"/>
              <a:t>Advisory Committee and Subcommittee Meetings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Stakeholder participation.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Ongoing Research – Best Practices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Continued research into available technology options to meet TMCC needs.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15</a:t>
            </a:fld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2" y="1859280"/>
            <a:ext cx="3771940" cy="2121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270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996"/>
            <a:ext cx="8377084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94200"/>
            <a:ext cx="11201399" cy="50377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Awareness - Learn from Others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The team appreciates learning your experiences.  Please share any ideas with us!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Knowledge Transfer - Share the Experience</a:t>
            </a:r>
            <a:endParaRPr lang="en-US" sz="2400" b="1" i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New!  </a:t>
            </a:r>
            <a:r>
              <a:rPr lang="en-US" dirty="0"/>
              <a:t>Creation of a project “cookbook” as a future knowledge transfer/sharing resource.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For more information, visit the SLO County MSAA project website at: </a:t>
            </a:r>
          </a:p>
          <a:p>
            <a:pPr marL="23336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hlinkClick r:id="rId3"/>
              </a:rPr>
              <a:t>http://ride-on.org/msaa.php</a:t>
            </a:r>
            <a:r>
              <a:rPr lang="en-US" sz="2400" dirty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915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3" y="565996"/>
            <a:ext cx="8418871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6763"/>
            <a:ext cx="11216149" cy="46726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  Comments?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Contacts: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Shaffer, 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Manager, Ride-On Transportation: </a:t>
            </a:r>
            <a:r>
              <a:rPr lang="en-US" dirty="0">
                <a:latin typeface="Calibri" panose="020F0502020204030204" pitchFamily="34" charset="0"/>
              </a:rPr>
              <a:t>(805) 541-8751, </a:t>
            </a:r>
            <a:r>
              <a:rPr lang="en-US" u="sng" dirty="0">
                <a:latin typeface="Calibri" panose="020F0502020204030204" pitchFamily="34" charset="0"/>
                <a:hlinkClick r:id="rId3"/>
              </a:rPr>
              <a:t>shafmt@aol.com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Geoff Straw, 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RTA: (805) </a:t>
            </a:r>
            <a:r>
              <a:rPr lang="en-US" dirty="0">
                <a:latin typeface="Calibri" panose="020F0502020204030204" pitchFamily="34" charset="0"/>
              </a:rPr>
              <a:t>781-4465, </a:t>
            </a:r>
            <a:r>
              <a:rPr lang="en-US" dirty="0">
                <a:hlinkClick r:id="rId4"/>
              </a:rPr>
              <a:t>gstraw@slorta.org</a:t>
            </a:r>
            <a:endParaRPr lang="en-US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Omar McPherson, 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RTA: (805) </a:t>
            </a:r>
            <a:r>
              <a:rPr lang="en-US" dirty="0">
                <a:latin typeface="Calibri" panose="020F0502020204030204" pitchFamily="34" charset="0"/>
              </a:rPr>
              <a:t>781-1171, </a:t>
            </a:r>
            <a:r>
              <a:rPr lang="en-US" u="sng" dirty="0">
                <a:latin typeface="Calibri" panose="020F0502020204030204" pitchFamily="34" charset="0"/>
                <a:hlinkClick r:id="rId5"/>
              </a:rPr>
              <a:t>omcpherson@slorta.org</a:t>
            </a:r>
            <a:endParaRPr lang="en-US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205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3" y="565996"/>
            <a:ext cx="8418871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798320"/>
            <a:ext cx="5227320" cy="43748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Today’s Discussion Topics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/>
              <a:t>Project Overview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/>
              <a:t>Current Status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/>
              <a:t>Next Steps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/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10" y="2647671"/>
            <a:ext cx="6021989" cy="33873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884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3" y="565996"/>
            <a:ext cx="8418871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3</a:t>
            </a:fld>
            <a:endParaRPr lang="en-US" sz="1400" dirty="0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1" y="2165668"/>
            <a:ext cx="4420307" cy="389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603375"/>
            <a:ext cx="2339975" cy="1550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4" y="1881188"/>
            <a:ext cx="3210365" cy="1173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40" y="3718488"/>
            <a:ext cx="2388871" cy="2388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148" y="3618995"/>
            <a:ext cx="1906269" cy="2541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3" y="565996"/>
            <a:ext cx="8418871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4</a:t>
            </a:fld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3448" y="2458720"/>
            <a:ext cx="3962400" cy="291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Overview - TMCC Vision:</a:t>
            </a:r>
          </a:p>
          <a:p>
            <a:pPr marL="233363" inden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i="1" dirty="0"/>
              <a:t>“To enhance personal mobility across San Luis Obispo County”</a:t>
            </a:r>
            <a:endParaRPr lang="en-US" dirty="0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35" y="1889760"/>
            <a:ext cx="5697165" cy="391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7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3" y="565996"/>
            <a:ext cx="8418871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5</a:t>
            </a:fld>
            <a:endParaRPr lang="en-US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598020"/>
            <a:ext cx="10815320" cy="457517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/>
              <a:t>FTA MSAA Grant Award: </a:t>
            </a:r>
            <a:r>
              <a:rPr lang="en-US" sz="2400" dirty="0"/>
              <a:t>2015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sz="2400" b="1" dirty="0"/>
              <a:t>Purpose: </a:t>
            </a:r>
            <a:r>
              <a:rPr sz="2400" dirty="0"/>
              <a:t> </a:t>
            </a:r>
            <a:r>
              <a:rPr lang="en-US" sz="2400" dirty="0"/>
              <a:t>Provide customers with real-time paratransit information and services through the coordination of public, private, and human service transportation</a:t>
            </a:r>
            <a:r>
              <a:rPr sz="2400" dirty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sz="2400" b="1" dirty="0"/>
              <a:t>Leverage: </a:t>
            </a:r>
            <a:r>
              <a:rPr sz="2400" dirty="0"/>
              <a:t>I</a:t>
            </a:r>
            <a:r>
              <a:rPr lang="en-US" sz="2400" dirty="0"/>
              <a:t>ntelligent </a:t>
            </a:r>
            <a:r>
              <a:rPr sz="2400" dirty="0"/>
              <a:t>T</a:t>
            </a:r>
            <a:r>
              <a:rPr lang="en-US" sz="2400" dirty="0"/>
              <a:t>ransportation </a:t>
            </a:r>
            <a:r>
              <a:rPr sz="2400" dirty="0"/>
              <a:t>S</a:t>
            </a:r>
            <a:r>
              <a:rPr lang="en-US" sz="2400" dirty="0"/>
              <a:t>y</a:t>
            </a:r>
            <a:r>
              <a:rPr sz="2400" dirty="0"/>
              <a:t>stems </a:t>
            </a:r>
            <a:r>
              <a:rPr lang="en-US" sz="2400" dirty="0"/>
              <a:t>(ITS) – Systems </a:t>
            </a:r>
            <a:r>
              <a:rPr sz="2400" dirty="0"/>
              <a:t>Engineering </a:t>
            </a:r>
            <a:r>
              <a:rPr lang="en-US" sz="2400" dirty="0"/>
              <a:t>process </a:t>
            </a:r>
            <a:r>
              <a:rPr sz="2400" dirty="0"/>
              <a:t>to design a scalable and replicable TMCC.</a:t>
            </a:r>
          </a:p>
          <a:p>
            <a:pPr>
              <a:spcBef>
                <a:spcPts val="0"/>
              </a:spcBef>
              <a:spcAft>
                <a:spcPts val="450"/>
              </a:spcAft>
              <a:defRPr/>
            </a:pPr>
            <a:r>
              <a:rPr sz="2400" b="1" dirty="0"/>
              <a:t>Expected Outcomes:</a:t>
            </a:r>
          </a:p>
          <a:p>
            <a:pPr marL="798513" lvl="1" indent="-452438">
              <a:spcBef>
                <a:spcPts val="0"/>
              </a:spcBef>
              <a:spcAft>
                <a:spcPts val="450"/>
              </a:spcAft>
              <a:buFont typeface="Arial Unicode MS" pitchFamily="34" charset="-128"/>
              <a:buNone/>
              <a:defRPr/>
            </a:pPr>
            <a:r>
              <a:rPr lang="en-US" dirty="0"/>
              <a:t>(1) Explore potential local institutional barriers.</a:t>
            </a:r>
          </a:p>
          <a:p>
            <a:pPr marL="746125" lvl="1" indent="-400050">
              <a:spcBef>
                <a:spcPts val="0"/>
              </a:spcBef>
              <a:spcAft>
                <a:spcPts val="450"/>
              </a:spcAft>
              <a:buFont typeface="Arial Unicode MS" pitchFamily="34" charset="-128"/>
              <a:buNone/>
              <a:defRPr/>
            </a:pPr>
            <a:r>
              <a:rPr lang="en-US" dirty="0"/>
              <a:t>(2) Identify opportunities to coordinate public, private, and non-profit agency paratransit trips through ITS.</a:t>
            </a:r>
          </a:p>
          <a:p>
            <a:pPr marL="746125" lvl="1" indent="-400050">
              <a:spcBef>
                <a:spcPts val="0"/>
              </a:spcBef>
              <a:spcAft>
                <a:spcPts val="450"/>
              </a:spcAft>
              <a:buFont typeface="Arial Unicode MS" pitchFamily="34" charset="-128"/>
              <a:buNone/>
              <a:defRPr/>
            </a:pPr>
            <a:r>
              <a:rPr lang="en-US" dirty="0"/>
              <a:t>(3)	Provide customers with real-time information and services.</a:t>
            </a:r>
          </a:p>
          <a:p>
            <a:pPr marL="746125" lvl="1" indent="-400050">
              <a:spcBef>
                <a:spcPts val="0"/>
              </a:spcBef>
              <a:spcAft>
                <a:spcPts val="450"/>
              </a:spcAft>
              <a:buFont typeface="Arial Unicode MS" pitchFamily="34" charset="-128"/>
              <a:buNone/>
              <a:defRPr/>
            </a:pPr>
            <a:r>
              <a:rPr lang="en-US" dirty="0"/>
              <a:t>(4) Create a detailed set of system engineering documents to build, fund, and sustain the TMCC.</a:t>
            </a:r>
          </a:p>
        </p:txBody>
      </p:sp>
    </p:spTree>
    <p:extLst>
      <p:ext uri="{BB962C8B-B14F-4D97-AF65-F5344CB8AC3E}">
        <p14:creationId xmlns:p14="http://schemas.microsoft.com/office/powerpoint/2010/main" val="6472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22" y="565996"/>
            <a:ext cx="8432662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214" y="1504335"/>
            <a:ext cx="6354821" cy="51276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Overview – Stakeholders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United Cerebral Palsy of San Luis Obispo County/ Ride-On Transportation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San Luis Obispo Regional Transit Authority (RTA)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San Luis Obispo Council of Governments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RouteMatch Software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Community Health Centers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San Luis Obispo Regional Rideshare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San Luis Obispo Safe Ride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Yellow Cab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Smart Shuttle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6</a:t>
            </a:fld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52" y="1858616"/>
            <a:ext cx="1973777" cy="90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75228"/>
            <a:ext cx="1623552" cy="1623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47" y="3171512"/>
            <a:ext cx="1451485" cy="1451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32" y="5406500"/>
            <a:ext cx="2888397" cy="460469"/>
          </a:xfrm>
          <a:prstGeom prst="rect">
            <a:avLst/>
          </a:prstGeom>
        </p:spPr>
      </p:pic>
      <p:sp>
        <p:nvSpPr>
          <p:cNvPr id="8" name="AutoShape 2" descr="Image result for us department of vet affairs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87" y="4169866"/>
            <a:ext cx="2366475" cy="680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10" y="3272274"/>
            <a:ext cx="2471667" cy="6830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90" y="6227009"/>
            <a:ext cx="2857272" cy="380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0" y="5263228"/>
            <a:ext cx="1143000" cy="847725"/>
          </a:xfrm>
          <a:prstGeom prst="rect">
            <a:avLst/>
          </a:prstGeom>
        </p:spPr>
      </p:pic>
      <p:sp>
        <p:nvSpPr>
          <p:cNvPr id="19" name="AutoShape 6" descr="Image result for cencal health logo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996"/>
            <a:ext cx="8377084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4335"/>
            <a:ext cx="6202681" cy="512761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Overview – Stakeholders,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</a:t>
            </a:r>
          </a:p>
          <a:p>
            <a:r>
              <a:rPr lang="en-US" sz="2400" dirty="0"/>
              <a:t>United States Department of Transportation (USDOT), Federal Transit Administration (FTA)</a:t>
            </a:r>
          </a:p>
          <a:p>
            <a:r>
              <a:rPr lang="en-US" sz="2400" dirty="0"/>
              <a:t>California Department of Transportation (CalTrans)</a:t>
            </a:r>
          </a:p>
          <a:p>
            <a:r>
              <a:rPr lang="en-US" sz="2400" dirty="0"/>
              <a:t>City of San Luis Obispo (SLO Transit)</a:t>
            </a:r>
          </a:p>
          <a:p>
            <a:r>
              <a:rPr lang="en-US" sz="2400" dirty="0"/>
              <a:t>CenCal Health (Medi-Cal)</a:t>
            </a:r>
          </a:p>
          <a:p>
            <a:r>
              <a:rPr lang="en-US" sz="2400" dirty="0"/>
              <a:t>City of Morro Bay</a:t>
            </a:r>
          </a:p>
          <a:p>
            <a:r>
              <a:rPr lang="en-US" sz="2400" dirty="0"/>
              <a:t>USDOT/Federal Highway Administration (FHWA)</a:t>
            </a:r>
          </a:p>
          <a:p>
            <a:r>
              <a:rPr lang="en-US" sz="2400" dirty="0"/>
              <a:t>Other Human Service and Community Organizations</a:t>
            </a:r>
          </a:p>
          <a:p>
            <a:r>
              <a:rPr lang="en-US" sz="2400" dirty="0"/>
              <a:t>Technology Partners</a:t>
            </a:r>
          </a:p>
          <a:p>
            <a:r>
              <a:rPr lang="en-US" sz="2400" dirty="0"/>
              <a:t>All others are welcome!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7</a:t>
            </a:fld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60" y="2326074"/>
            <a:ext cx="4602480" cy="25888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4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996"/>
            <a:ext cx="8377084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4335"/>
            <a:ext cx="4668521" cy="51276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Overview - Process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Initial site visit by FTA.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Stakeholder Advisory and working subcommittees established.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Project Plan creation.</a:t>
            </a:r>
          </a:p>
          <a:p>
            <a:r>
              <a:rPr lang="en-US" sz="2400" dirty="0"/>
              <a:t>ITS Systems Engineering process – development of written deliverables: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Concept of Operations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System Requirements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High-Level Design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8</a:t>
            </a:fld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40" y="2325641"/>
            <a:ext cx="6225862" cy="334685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390873" y="2736319"/>
            <a:ext cx="1833880" cy="1734081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76853" y="5657143"/>
            <a:ext cx="246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 Engineering “V” Diagram - Illustration Courtesy of FHWA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http://ops.fhwa.dot.gov/publications/seitsguide/section3.htm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74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996"/>
            <a:ext cx="8377084" cy="6574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Luis Obispo County TMCC/MSAA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94200"/>
            <a:ext cx="11353799" cy="5263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Overview - Process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 of Operations (ConOps) Creation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Identifies </a:t>
            </a:r>
            <a:r>
              <a:rPr lang="en-US" sz="2200" b="1" dirty="0"/>
              <a:t>“what is” the TMCC </a:t>
            </a:r>
            <a:r>
              <a:rPr lang="en-US" sz="2200" dirty="0"/>
              <a:t>from a stakeholder and customer perspective.*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b="1" dirty="0"/>
              <a:t>Communicates</a:t>
            </a:r>
            <a:r>
              <a:rPr lang="en-US" sz="2200" dirty="0"/>
              <a:t> the TMCC’s </a:t>
            </a:r>
            <a:r>
              <a:rPr lang="en-US" sz="2200" b="1" dirty="0"/>
              <a:t>characteristics</a:t>
            </a:r>
            <a:r>
              <a:rPr lang="en-US" sz="2200" dirty="0"/>
              <a:t> to all </a:t>
            </a:r>
            <a:r>
              <a:rPr lang="en-US" sz="2200" b="1" dirty="0"/>
              <a:t>stakeholders</a:t>
            </a:r>
            <a:r>
              <a:rPr lang="en-US" sz="2200" dirty="0"/>
              <a:t>.*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b="1" dirty="0"/>
              <a:t>Ensures</a:t>
            </a:r>
            <a:r>
              <a:rPr lang="en-US" sz="2200" dirty="0"/>
              <a:t> all stakeholders and customers have an </a:t>
            </a:r>
            <a:r>
              <a:rPr lang="en-US" sz="2200" b="1" dirty="0"/>
              <a:t>understanding</a:t>
            </a:r>
            <a:r>
              <a:rPr lang="en-US" sz="2200" dirty="0"/>
              <a:t> of the TMCC.*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Provides </a:t>
            </a:r>
            <a:r>
              <a:rPr lang="en-US" sz="2200" b="1" dirty="0"/>
              <a:t>operational needs </a:t>
            </a:r>
            <a:r>
              <a:rPr lang="en-US" sz="2200" dirty="0"/>
              <a:t>and </a:t>
            </a:r>
            <a:r>
              <a:rPr lang="en-US" sz="2200" b="1" dirty="0"/>
              <a:t>proposed characteristics </a:t>
            </a:r>
            <a:r>
              <a:rPr lang="en-US" sz="2200" dirty="0"/>
              <a:t>for proposed TMCC.*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Describes </a:t>
            </a:r>
            <a:r>
              <a:rPr lang="en-US" sz="2200" b="1" dirty="0"/>
              <a:t>high-level user expectations </a:t>
            </a:r>
            <a:r>
              <a:rPr lang="en-US" sz="2200" dirty="0"/>
              <a:t>and </a:t>
            </a:r>
            <a:r>
              <a:rPr lang="en-US" sz="2200" b="1" dirty="0"/>
              <a:t>functional requirements </a:t>
            </a:r>
            <a:r>
              <a:rPr lang="en-US" sz="2200" dirty="0"/>
              <a:t>for TMCC.*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Describes </a:t>
            </a:r>
            <a:r>
              <a:rPr lang="en-US" sz="2200" b="1" dirty="0"/>
              <a:t>information sharing </a:t>
            </a:r>
            <a:r>
              <a:rPr lang="en-US" sz="2200" dirty="0"/>
              <a:t>across programs and operators.*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Flexibility.  Can be modified at anytime during the project.*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Enables community needs solicitation.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/>
              <a:t>General public, community organizations, human service agencies, transportation providers, others.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/>
              <a:t>Project website, online and printed surveys – English/Spanish languages, in-person discussion.</a:t>
            </a:r>
          </a:p>
          <a:p>
            <a:pPr marL="0" indent="0">
              <a:buNone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Source: FTA MSAA Deployment Planning: </a:t>
            </a:r>
            <a:r>
              <a:rPr lang="en-US" sz="1200" dirty="0"/>
              <a:t>Webinar #3, </a:t>
            </a:r>
            <a:r>
              <a:rPr lang="en-US" sz="1200" u="sng" dirty="0"/>
              <a:t>An Overview of Concept of Operations</a:t>
            </a:r>
            <a:r>
              <a:rPr lang="en-US" sz="1200" dirty="0"/>
              <a:t>, March 2, 2016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17062"/>
            <a:ext cx="10515600" cy="0"/>
          </a:xfrm>
          <a:prstGeom prst="line">
            <a:avLst/>
          </a:prstGeom>
          <a:ln w="28575">
            <a:solidFill>
              <a:srgbClr val="CC0000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77" y="92465"/>
            <a:ext cx="1684523" cy="11309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6829"/>
            <a:ext cx="2743200" cy="365125"/>
          </a:xfrm>
        </p:spPr>
        <p:txBody>
          <a:bodyPr/>
          <a:lstStyle/>
          <a:p>
            <a:r>
              <a:rPr lang="en-US" sz="1400" dirty="0"/>
              <a:t>Slide </a:t>
            </a:r>
            <a:fld id="{7CA8F400-0956-4FC2-A90E-C3B04518DF3B}" type="slidenum">
              <a:rPr lang="en-US" sz="1400" smtClean="0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106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7577</TotalTime>
  <Words>1293</Words>
  <Application>Microsoft Office PowerPoint</Application>
  <PresentationFormat>Widescreen</PresentationFormat>
  <Paragraphs>203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Courier New</vt:lpstr>
      <vt:lpstr>Tahoma</vt:lpstr>
      <vt:lpstr>Wingdings</vt:lpstr>
      <vt:lpstr>Office Theme</vt:lpstr>
      <vt:lpstr>PowerPoint Presentation</vt:lpstr>
      <vt:lpstr>San Luis Obispo County TMCC/MSAA Project</vt:lpstr>
      <vt:lpstr>San Luis Obispo County TMCC/MSAA Project</vt:lpstr>
      <vt:lpstr>San Luis Obispo County TMCC/MSAA Project</vt:lpstr>
      <vt:lpstr>San Luis Obispo County TMCC/MSAA Project</vt:lpstr>
      <vt:lpstr>San Luis Obispo County TMCC/MSAA Project</vt:lpstr>
      <vt:lpstr>San Luis Obispo County TMCC/MSAA Project</vt:lpstr>
      <vt:lpstr>San Luis Obispo County TMCC/MSAA Project</vt:lpstr>
      <vt:lpstr>San Luis Obispo County TMCC/MSAA Project</vt:lpstr>
      <vt:lpstr>San Luis Obispo County TMCC/MSAA Project</vt:lpstr>
      <vt:lpstr>San Luis Obispo County TMCC/MSAA Project</vt:lpstr>
      <vt:lpstr>San Luis Obispo County TMCC/MSAA Project</vt:lpstr>
      <vt:lpstr>PowerPoint Presentation</vt:lpstr>
      <vt:lpstr>San Luis Obispo County TMCC/MSAA Project</vt:lpstr>
      <vt:lpstr>San Luis Obispo County TMCC/MSAA Project</vt:lpstr>
      <vt:lpstr>San Luis Obispo County TMCC/MSAA Project</vt:lpstr>
      <vt:lpstr>San Luis Obispo County TMCC/MSAA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Allen;Mark Shaffer</dc:creator>
  <cp:lastModifiedBy>Todd Allen</cp:lastModifiedBy>
  <cp:revision>108</cp:revision>
  <dcterms:created xsi:type="dcterms:W3CDTF">2015-10-23T01:31:26Z</dcterms:created>
  <dcterms:modified xsi:type="dcterms:W3CDTF">2016-09-15T17:49:13Z</dcterms:modified>
</cp:coreProperties>
</file>